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1.xml" ContentType="application/vnd.ms-office.chartstyl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revisionInfo.xml" ContentType="application/vnd.ms-powerpoint.revisioninfo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81" r:id="rId2"/>
    <p:sldId id="310" r:id="rId3"/>
    <p:sldId id="303" r:id="rId4"/>
    <p:sldId id="582" r:id="rId5"/>
    <p:sldId id="583" r:id="rId6"/>
    <p:sldId id="319" r:id="rId7"/>
    <p:sldId id="321" r:id="rId8"/>
    <p:sldId id="322" r:id="rId9"/>
    <p:sldId id="323" r:id="rId10"/>
    <p:sldId id="324" r:id="rId11"/>
    <p:sldId id="320" r:id="rId12"/>
    <p:sldId id="325" r:id="rId13"/>
    <p:sldId id="326" r:id="rId14"/>
    <p:sldId id="327" r:id="rId15"/>
    <p:sldId id="328" r:id="rId16"/>
    <p:sldId id="329" r:id="rId17"/>
    <p:sldId id="268" r:id="rId18"/>
    <p:sldId id="269" r:id="rId19"/>
    <p:sldId id="330" r:id="rId20"/>
    <p:sldId id="331" r:id="rId21"/>
    <p:sldId id="333" r:id="rId22"/>
    <p:sldId id="334" r:id="rId23"/>
    <p:sldId id="335" r:id="rId24"/>
    <p:sldId id="336" r:id="rId25"/>
    <p:sldId id="337" r:id="rId26"/>
    <p:sldId id="332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261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985FE1-7146-8217-9923-57FC76603F0B}" v="1" dt="2021-10-21T04:20:08.369"/>
    <p1510:client id="{ED97AAC3-3AAD-6990-C7BF-2026FB5B4B1F}" v="2" dt="2021-10-18T05:16:07.695"/>
  </p1510:revLst>
</p1510:revInfo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60"/>
  </p:normalViewPr>
  <p:slideViewPr>
    <p:cSldViewPr>
      <p:cViewPr varScale="1">
        <p:scale>
          <a:sx n="60" d="100"/>
          <a:sy n="60" d="100"/>
        </p:scale>
        <p:origin x="138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47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5"/>
            <c:marker>
              <c:symbol val="circle"/>
              <c:size val="5"/>
              <c:spPr>
                <a:solidFill>
                  <a:srgbClr val="00B050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E28-48BD-B0F2-47A36D02CC0F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rgbClr val="00B050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9E28-48BD-B0F2-47A36D02CC0F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rgbClr val="00B050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9E28-48BD-B0F2-47A36D02CC0F}"/>
              </c:ext>
            </c:extLst>
          </c:dPt>
          <c:dPt>
            <c:idx val="9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9E28-48BD-B0F2-47A36D02CC0F}"/>
              </c:ext>
            </c:extLst>
          </c:dPt>
          <c:xVal>
            <c:numRef>
              <c:f>Sheet1!$A$2:$A$14</c:f>
              <c:numCache>
                <c:formatCode>General</c:formatCode>
                <c:ptCount val="13"/>
                <c:pt idx="0">
                  <c:v>0.5</c:v>
                </c:pt>
                <c:pt idx="1">
                  <c:v>0.6</c:v>
                </c:pt>
                <c:pt idx="2">
                  <c:v>0.7</c:v>
                </c:pt>
                <c:pt idx="3">
                  <c:v>0.8</c:v>
                </c:pt>
                <c:pt idx="4">
                  <c:v>0.9</c:v>
                </c:pt>
                <c:pt idx="5">
                  <c:v>2</c:v>
                </c:pt>
                <c:pt idx="6">
                  <c:v>2.2999999999999998</c:v>
                </c:pt>
                <c:pt idx="7">
                  <c:v>2.4</c:v>
                </c:pt>
                <c:pt idx="8">
                  <c:v>2.5</c:v>
                </c:pt>
                <c:pt idx="9">
                  <c:v>5</c:v>
                </c:pt>
                <c:pt idx="10">
                  <c:v>6</c:v>
                </c:pt>
                <c:pt idx="11">
                  <c:v>7</c:v>
                </c:pt>
                <c:pt idx="12">
                  <c:v>8</c:v>
                </c:pt>
              </c:numCache>
            </c:numRef>
          </c:xVal>
          <c:yVal>
            <c:numRef>
              <c:f>Sheet1!$B$2:$B$14</c:f>
              <c:numCache>
                <c:formatCode>General</c:formatCode>
                <c:ptCount val="13"/>
                <c:pt idx="0">
                  <c:v>0.25</c:v>
                </c:pt>
                <c:pt idx="1">
                  <c:v>0.36</c:v>
                </c:pt>
                <c:pt idx="2">
                  <c:v>0.48999999999999994</c:v>
                </c:pt>
                <c:pt idx="3">
                  <c:v>0.64000000000000012</c:v>
                </c:pt>
                <c:pt idx="4">
                  <c:v>0.81</c:v>
                </c:pt>
                <c:pt idx="5">
                  <c:v>4</c:v>
                </c:pt>
                <c:pt idx="6">
                  <c:v>5.2899999999999991</c:v>
                </c:pt>
                <c:pt idx="7">
                  <c:v>5.76</c:v>
                </c:pt>
                <c:pt idx="8">
                  <c:v>6.25</c:v>
                </c:pt>
                <c:pt idx="9">
                  <c:v>25</c:v>
                </c:pt>
                <c:pt idx="10">
                  <c:v>36</c:v>
                </c:pt>
                <c:pt idx="11">
                  <c:v>49</c:v>
                </c:pt>
                <c:pt idx="12">
                  <c:v>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E28-48BD-B0F2-47A36D02CC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2450415"/>
        <c:axId val="532455407"/>
      </c:scatterChart>
      <c:valAx>
        <c:axId val="5324504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2455407"/>
        <c:crosses val="autoZero"/>
        <c:crossBetween val="midCat"/>
      </c:valAx>
      <c:valAx>
        <c:axId val="532455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24504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1E6DF-7A91-4107-AED2-E3157E99F359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19279-D174-4B0F-9E72-C6572B1F31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965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19279-D174-4B0F-9E72-C6572B1F313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516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19279-D174-4B0F-9E72-C6572B1F3136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CD44B3-AF5A-405C-B78A-76FAA042647A}" type="slidenum">
              <a:rPr lang="zh-CN" altLang="en-US"/>
              <a:pPr/>
              <a:t>6</a:t>
            </a:fld>
            <a:endParaRPr lang="en-US" altLang="zh-CN"/>
          </a:p>
        </p:txBody>
      </p:sp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6777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4BF90A-0D1F-4A08-A07D-A1D29BC5468F}" type="slidenum">
              <a:rPr lang="zh-CN" altLang="en-US"/>
              <a:pPr/>
              <a:t>7</a:t>
            </a:fld>
            <a:endParaRPr lang="en-US" altLang="zh-CN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2876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D3DE1C-073E-4F8E-87E2-77305282D6C9}" type="slidenum">
              <a:rPr lang="zh-CN" altLang="en-US"/>
              <a:pPr/>
              <a:t>8</a:t>
            </a:fld>
            <a:endParaRPr lang="en-US" altLang="zh-CN"/>
          </a:p>
        </p:txBody>
      </p:sp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0574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5479DD-6F7E-4EBD-9D32-CFDF435C39A1}" type="slidenum">
              <a:rPr lang="zh-CN" altLang="en-US"/>
              <a:pPr/>
              <a:t>9</a:t>
            </a:fld>
            <a:endParaRPr lang="en-US" altLang="zh-CN"/>
          </a:p>
        </p:txBody>
      </p:sp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8791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73FB79-7565-4BF8-AC5D-91F0FB1D9BD2}" type="slidenum">
              <a:rPr lang="zh-CN" altLang="en-US"/>
              <a:pPr/>
              <a:t>10</a:t>
            </a:fld>
            <a:endParaRPr lang="en-US" altLang="zh-CN"/>
          </a:p>
        </p:txBody>
      </p:sp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572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77574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9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2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5975" y="1600200"/>
            <a:ext cx="6981824" cy="1894362"/>
          </a:xfrm>
        </p:spPr>
        <p:txBody>
          <a:bodyPr>
            <a:noAutofit/>
          </a:bodyPr>
          <a:lstStyle/>
          <a:p>
            <a:pPr algn="ctr"/>
            <a:r>
              <a:rPr lang="en-IN" sz="3600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19CSE305: MACHINE LEARNING </a:t>
            </a:r>
            <a:br>
              <a:rPr lang="en-IN" sz="4400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</a:br>
            <a:endParaRPr lang="en-IN" sz="2000" dirty="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2085975" y="2803009"/>
            <a:ext cx="6886575" cy="947181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1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28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46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Date Placeholder 3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62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295EA8C9-E393-4B14-A570-2107978842F2}" type="slidenum">
              <a:rPr lang="zh-CN" altLang="en-US"/>
              <a:pPr/>
              <a:t>10</a:t>
            </a:fld>
            <a:endParaRPr lang="en-US" altLang="zh-CN"/>
          </a:p>
        </p:txBody>
      </p:sp>
      <p:sp>
        <p:nvSpPr>
          <p:cNvPr id="280586" name="Text Box 10"/>
          <p:cNvSpPr txBox="1">
            <a:spLocks noChangeArrowheads="1"/>
          </p:cNvSpPr>
          <p:nvPr/>
        </p:nvSpPr>
        <p:spPr bwMode="auto">
          <a:xfrm>
            <a:off x="838200" y="1905000"/>
            <a:ext cx="19050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ea typeface="宋体" panose="02010600030101010101" pitchFamily="2" charset="-122"/>
              </a:rPr>
              <a:t>denotes +1</a:t>
            </a:r>
          </a:p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ea typeface="宋体" panose="02010600030101010101" pitchFamily="2" charset="-122"/>
              </a:rPr>
              <a:t>denotes -1</a:t>
            </a:r>
          </a:p>
        </p:txBody>
      </p:sp>
      <p:sp>
        <p:nvSpPr>
          <p:cNvPr id="280587" name="Oval 11"/>
          <p:cNvSpPr>
            <a:spLocks noChangeAspect="1" noChangeArrowheads="1"/>
          </p:cNvSpPr>
          <p:nvPr/>
        </p:nvSpPr>
        <p:spPr bwMode="auto">
          <a:xfrm rot="4777107">
            <a:off x="915194" y="2056606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588" name="Oval 12"/>
          <p:cNvSpPr>
            <a:spLocks noChangeAspect="1" noChangeArrowheads="1"/>
          </p:cNvSpPr>
          <p:nvPr/>
        </p:nvSpPr>
        <p:spPr bwMode="auto">
          <a:xfrm rot="5895381">
            <a:off x="915988" y="2513012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589" name="Line 13"/>
          <p:cNvSpPr>
            <a:spLocks noChangeShapeType="1"/>
          </p:cNvSpPr>
          <p:nvPr/>
        </p:nvSpPr>
        <p:spPr bwMode="auto">
          <a:xfrm>
            <a:off x="2590800" y="22098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80590" name="Line 14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0591" name="Oval 15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592" name="Oval 16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593" name="Oval 17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594" name="Oval 18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595" name="Oval 19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596" name="Oval 20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597" name="Oval 21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598" name="Oval 22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599" name="Oval 23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00" name="Oval 24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01" name="Oval 25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02" name="Oval 26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03" name="Oval 27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04" name="Oval 28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05" name="Oval 29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06" name="Oval 30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07" name="Oval 31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08" name="Oval 32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09" name="Oval 33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10" name="Oval 34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11" name="Oval 35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12" name="Oval 36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13" name="Oval 37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14" name="Oval 38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15" name="Oval 39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16" name="Oval 40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17" name="Oval 41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18" name="Oval 42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19" name="Oval 43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20" name="Oval 44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21" name="Oval 45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22" name="Oval 46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23" name="Oval 47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24" name="Oval 48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26" name="Line 50"/>
          <p:cNvSpPr>
            <a:spLocks noChangeShapeType="1"/>
          </p:cNvSpPr>
          <p:nvPr/>
        </p:nvSpPr>
        <p:spPr bwMode="auto">
          <a:xfrm flipV="1">
            <a:off x="3429000" y="1676400"/>
            <a:ext cx="1447800" cy="403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0627" name="Text Box 51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280628" name="Text Box 52"/>
          <p:cNvSpPr txBox="1">
            <a:spLocks noChangeArrowheads="1"/>
          </p:cNvSpPr>
          <p:nvPr/>
        </p:nvSpPr>
        <p:spPr bwMode="auto">
          <a:xfrm>
            <a:off x="6400800" y="3352800"/>
            <a:ext cx="220980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Any of these would be fine..</a:t>
            </a:r>
          </a:p>
          <a:p>
            <a:pPr>
              <a:spcBef>
                <a:spcPct val="50000"/>
              </a:spcBef>
              <a:buClr>
                <a:schemeClr val="tx1"/>
              </a:buClr>
            </a:pPr>
            <a:endParaRPr lang="en-US" altLang="zh-CN" sz="2000" dirty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..but which is best?</a:t>
            </a:r>
          </a:p>
        </p:txBody>
      </p:sp>
      <p:sp>
        <p:nvSpPr>
          <p:cNvPr id="280629" name="Line 53"/>
          <p:cNvSpPr>
            <a:spLocks noChangeShapeType="1"/>
          </p:cNvSpPr>
          <p:nvPr/>
        </p:nvSpPr>
        <p:spPr bwMode="auto">
          <a:xfrm flipV="1">
            <a:off x="2286000" y="2362200"/>
            <a:ext cx="4038600" cy="2590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0630" name="Line 54"/>
          <p:cNvSpPr>
            <a:spLocks noChangeShapeType="1"/>
          </p:cNvSpPr>
          <p:nvPr/>
        </p:nvSpPr>
        <p:spPr bwMode="auto">
          <a:xfrm flipV="1">
            <a:off x="2590800" y="2209800"/>
            <a:ext cx="3124200" cy="3048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0631" name="Line 55"/>
          <p:cNvSpPr>
            <a:spLocks noChangeShapeType="1"/>
          </p:cNvSpPr>
          <p:nvPr/>
        </p:nvSpPr>
        <p:spPr bwMode="auto">
          <a:xfrm flipV="1">
            <a:off x="2057400" y="2438400"/>
            <a:ext cx="4800600" cy="220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0632" name="Line 56"/>
          <p:cNvSpPr>
            <a:spLocks noChangeShapeType="1"/>
          </p:cNvSpPr>
          <p:nvPr/>
        </p:nvSpPr>
        <p:spPr bwMode="auto">
          <a:xfrm flipV="1">
            <a:off x="2438400" y="2209800"/>
            <a:ext cx="3810000" cy="281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0633" name="Line 57"/>
          <p:cNvSpPr>
            <a:spLocks noChangeShapeType="1"/>
          </p:cNvSpPr>
          <p:nvPr/>
        </p:nvSpPr>
        <p:spPr bwMode="auto">
          <a:xfrm flipV="1">
            <a:off x="2362200" y="1905000"/>
            <a:ext cx="3886200" cy="3352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0634" name="Line 58"/>
          <p:cNvSpPr>
            <a:spLocks noChangeShapeType="1"/>
          </p:cNvSpPr>
          <p:nvPr/>
        </p:nvSpPr>
        <p:spPr bwMode="auto">
          <a:xfrm flipV="1">
            <a:off x="2590800" y="1752600"/>
            <a:ext cx="3429000" cy="3352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0635" name="Line 59"/>
          <p:cNvSpPr>
            <a:spLocks noChangeShapeType="1"/>
          </p:cNvSpPr>
          <p:nvPr/>
        </p:nvSpPr>
        <p:spPr bwMode="auto">
          <a:xfrm flipV="1">
            <a:off x="2819400" y="2133600"/>
            <a:ext cx="2743200" cy="3505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0636" name="Line 60"/>
          <p:cNvSpPr>
            <a:spLocks noChangeShapeType="1"/>
          </p:cNvSpPr>
          <p:nvPr/>
        </p:nvSpPr>
        <p:spPr bwMode="auto">
          <a:xfrm flipV="1">
            <a:off x="2362200" y="2209800"/>
            <a:ext cx="4114800" cy="281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4" name="object 2"/>
          <p:cNvSpPr txBox="1">
            <a:spLocks/>
          </p:cNvSpPr>
          <p:nvPr/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Support Vector Machine (SVM)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6019800"/>
            <a:ext cx="67818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 the hyperplane with maximum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22146664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1066800"/>
            <a:ext cx="8277225" cy="95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8400" y="25262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Obese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0" y="251833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 Obese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497262"/>
            <a:ext cx="8620125" cy="3057525"/>
          </a:xfrm>
          <a:prstGeom prst="rect">
            <a:avLst/>
          </a:prstGeom>
        </p:spPr>
      </p:pic>
      <p:sp>
        <p:nvSpPr>
          <p:cNvPr id="9" name="object 2"/>
          <p:cNvSpPr txBox="1">
            <a:spLocks/>
          </p:cNvSpPr>
          <p:nvPr/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Maximal margin classifier</a:t>
            </a:r>
          </a:p>
        </p:txBody>
      </p:sp>
    </p:spTree>
    <p:extLst>
      <p:ext uri="{BB962C8B-B14F-4D97-AF65-F5344CB8AC3E}">
        <p14:creationId xmlns:p14="http://schemas.microsoft.com/office/powerpoint/2010/main" val="294575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1164"/>
          <a:stretch/>
        </p:blipFill>
        <p:spPr>
          <a:xfrm>
            <a:off x="228600" y="762000"/>
            <a:ext cx="8582025" cy="1038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000" y="19050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New observation with less mass than the threshold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19400"/>
            <a:ext cx="8591550" cy="3543300"/>
          </a:xfrm>
          <a:prstGeom prst="rect">
            <a:avLst/>
          </a:prstGeom>
        </p:spPr>
      </p:pic>
      <p:sp>
        <p:nvSpPr>
          <p:cNvPr id="8" name="object 2"/>
          <p:cNvSpPr txBox="1">
            <a:spLocks/>
          </p:cNvSpPr>
          <p:nvPr/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Maximal margin classifier</a:t>
            </a:r>
          </a:p>
        </p:txBody>
      </p:sp>
    </p:spTree>
    <p:extLst>
      <p:ext uri="{BB962C8B-B14F-4D97-AF65-F5344CB8AC3E}">
        <p14:creationId xmlns:p14="http://schemas.microsoft.com/office/powerpoint/2010/main" val="171785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66800"/>
            <a:ext cx="8115300" cy="771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000" y="19050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New observation with more mass than the threshold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" y="3200400"/>
            <a:ext cx="8315325" cy="2971800"/>
          </a:xfrm>
          <a:prstGeom prst="rect">
            <a:avLst/>
          </a:prstGeom>
        </p:spPr>
      </p:pic>
      <p:sp>
        <p:nvSpPr>
          <p:cNvPr id="8" name="object 2"/>
          <p:cNvSpPr txBox="1">
            <a:spLocks/>
          </p:cNvSpPr>
          <p:nvPr/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Maximal margin classifier</a:t>
            </a:r>
          </a:p>
        </p:txBody>
      </p:sp>
    </p:spTree>
    <p:extLst>
      <p:ext uri="{BB962C8B-B14F-4D97-AF65-F5344CB8AC3E}">
        <p14:creationId xmlns:p14="http://schemas.microsoft.com/office/powerpoint/2010/main" val="373103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7200"/>
            <a:ext cx="8334375" cy="137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21336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Threshold not good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3657600"/>
            <a:ext cx="7867650" cy="11715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86225" y="485775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New threshold: Midpoint</a:t>
            </a:r>
          </a:p>
        </p:txBody>
      </p:sp>
    </p:spTree>
    <p:extLst>
      <p:ext uri="{BB962C8B-B14F-4D97-AF65-F5344CB8AC3E}">
        <p14:creationId xmlns:p14="http://schemas.microsoft.com/office/powerpoint/2010/main" val="395680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07732"/>
            <a:ext cx="7867650" cy="1171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905000"/>
            <a:ext cx="8448675" cy="3371850"/>
          </a:xfrm>
          <a:prstGeom prst="rect">
            <a:avLst/>
          </a:prstGeom>
        </p:spPr>
      </p:pic>
      <p:sp>
        <p:nvSpPr>
          <p:cNvPr id="9" name="object 2"/>
          <p:cNvSpPr txBox="1">
            <a:spLocks/>
          </p:cNvSpPr>
          <p:nvPr/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Maximal margin classifier</a:t>
            </a:r>
          </a:p>
        </p:txBody>
      </p:sp>
    </p:spTree>
    <p:extLst>
      <p:ext uri="{BB962C8B-B14F-4D97-AF65-F5344CB8AC3E}">
        <p14:creationId xmlns:p14="http://schemas.microsoft.com/office/powerpoint/2010/main" val="781168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" y="702448"/>
            <a:ext cx="8105775" cy="1857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0"/>
            <a:ext cx="8420100" cy="21526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6700" y="4124325"/>
            <a:ext cx="85342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Maximal margin classifier: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When we use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threshold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that gives maximum margin 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for classification </a:t>
            </a:r>
          </a:p>
          <a:p>
            <a:pPr marL="9144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Very sensitive to outliers in the training dataset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5536821"/>
            <a:ext cx="2438399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Solution: Allow Miss classifications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24312" y="5552835"/>
            <a:ext cx="1628775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Soft Margin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Classifier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53149" y="5569089"/>
            <a:ext cx="2209800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Support Vector Classifier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bject 2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Support Vector Classifier</a:t>
            </a:r>
          </a:p>
        </p:txBody>
      </p:sp>
    </p:spTree>
    <p:extLst>
      <p:ext uri="{BB962C8B-B14F-4D97-AF65-F5344CB8AC3E}">
        <p14:creationId xmlns:p14="http://schemas.microsoft.com/office/powerpoint/2010/main" val="328887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oft Marg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500"/>
            </a:lvl1pPr>
          </a:lstStyle>
          <a:p>
            <a:pPr marL="12700" algn="ctr">
              <a:spcBef>
                <a:spcPts val="95"/>
              </a:spcBef>
            </a:pPr>
            <a:r>
              <a:rPr sz="3000" b="1" spc="-5" dirty="0">
                <a:solidFill>
                  <a:srgbClr val="C00000"/>
                </a:solidFill>
              </a:rPr>
              <a:t>Soft Margin</a:t>
            </a:r>
          </a:p>
        </p:txBody>
      </p:sp>
      <p:sp>
        <p:nvSpPr>
          <p:cNvPr id="435" name="Soft Margin : When allow misclassifications, the distance between the training data and the threshold is called Soft Margin.…"/>
          <p:cNvSpPr txBox="1"/>
          <p:nvPr/>
        </p:nvSpPr>
        <p:spPr>
          <a:xfrm>
            <a:off x="594844" y="1794565"/>
            <a:ext cx="7879430" cy="316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2146" rIns="32146">
            <a:spAutoFit/>
          </a:bodyPr>
          <a:lstStyle/>
          <a:p>
            <a:pPr marL="482186" indent="-482186" defTabSz="642915">
              <a:lnSpc>
                <a:spcPct val="140000"/>
              </a:lnSpc>
              <a:spcBef>
                <a:spcPts val="422"/>
              </a:spcBef>
              <a:buSzPct val="100000"/>
              <a:buChar char="•"/>
              <a:defRPr sz="3400" b="0"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2391" dirty="0">
                <a:latin typeface="Calibri" panose="020F0502020204030204" pitchFamily="34" charset="0"/>
                <a:cs typeface="Calibri" panose="020F0502020204030204" pitchFamily="34" charset="0"/>
              </a:rPr>
              <a:t>Soft Margin : </a:t>
            </a:r>
            <a:r>
              <a:rPr sz="239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allow misclassifications, the distance between the training data and the threshold is called Soft Margin.</a:t>
            </a:r>
          </a:p>
          <a:p>
            <a:pPr marL="482186" indent="-482186" defTabSz="642915">
              <a:lnSpc>
                <a:spcPct val="140000"/>
              </a:lnSpc>
              <a:spcBef>
                <a:spcPts val="422"/>
              </a:spcBef>
              <a:buSzPct val="100000"/>
              <a:buChar char="•"/>
              <a:defRPr sz="3400" b="0"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239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soft margin is used as a threshold for the classification, then it is known as “</a:t>
            </a:r>
            <a:r>
              <a:rPr sz="2391" dirty="0">
                <a:latin typeface="Calibri" panose="020F0502020204030204" pitchFamily="34" charset="0"/>
                <a:cs typeface="Calibri" panose="020F0502020204030204" pitchFamily="34" charset="0"/>
              </a:rPr>
              <a:t>Soft margin classifier</a:t>
            </a:r>
            <a:r>
              <a:rPr sz="239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or “</a:t>
            </a:r>
            <a:r>
              <a:rPr sz="2391" dirty="0">
                <a:latin typeface="Calibri" panose="020F0502020204030204" pitchFamily="34" charset="0"/>
                <a:cs typeface="Calibri" panose="020F0502020204030204" pitchFamily="34" charset="0"/>
              </a:rPr>
              <a:t>Support vector classifier</a:t>
            </a:r>
            <a:r>
              <a:rPr sz="239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.</a:t>
            </a:r>
          </a:p>
        </p:txBody>
      </p:sp>
    </p:spTree>
    <p:extLst>
      <p:ext uri="{BB962C8B-B14F-4D97-AF65-F5344CB8AC3E}">
        <p14:creationId xmlns:p14="http://schemas.microsoft.com/office/powerpoint/2010/main" val="364873864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oft Margin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7590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500"/>
            </a:lvl1pPr>
          </a:lstStyle>
          <a:p>
            <a:pPr marL="12700" algn="ctr">
              <a:spcBef>
                <a:spcPts val="95"/>
              </a:spcBef>
            </a:pPr>
            <a:r>
              <a:rPr sz="3000" b="1" spc="-5" dirty="0">
                <a:solidFill>
                  <a:srgbClr val="C00000"/>
                </a:solidFill>
              </a:rPr>
              <a:t>Soft Margin</a:t>
            </a:r>
          </a:p>
        </p:txBody>
      </p:sp>
      <p:pic>
        <p:nvPicPr>
          <p:cNvPr id="438" name="Screenshot 2020-02-17 at 12.55.45 PM.png" descr="Screenshot 2020-02-17 at 12.55.4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61" y="1157282"/>
            <a:ext cx="8626078" cy="55631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69746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Support Vectors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3124200"/>
            <a:ext cx="754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Support Vector: Observations on the edge and within the soft margin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1066800"/>
            <a:ext cx="8277225" cy="9525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114800" y="1828800"/>
            <a:ext cx="228600" cy="1219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191000" y="1828800"/>
            <a:ext cx="1752600" cy="1295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991100" y="1295400"/>
            <a:ext cx="1524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7200" y="4152900"/>
            <a:ext cx="7991474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When the observations/data are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1-Dimensional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, 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support vector classifier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single point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 a 1-dimensional number line.</a:t>
            </a:r>
          </a:p>
        </p:txBody>
      </p:sp>
      <p:cxnSp>
        <p:nvCxnSpPr>
          <p:cNvPr id="20" name="Curved Connector 19"/>
          <p:cNvCxnSpPr>
            <a:stCxn id="19" idx="0"/>
            <a:endCxn id="17" idx="2"/>
          </p:cNvCxnSpPr>
          <p:nvPr/>
        </p:nvCxnSpPr>
        <p:spPr>
          <a:xfrm rot="5400000" flipH="1" flipV="1">
            <a:off x="3693318" y="2778919"/>
            <a:ext cx="2133600" cy="6143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2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705600" cy="2053590"/>
          </a:xfrm>
        </p:spPr>
        <p:txBody>
          <a:bodyPr/>
          <a:lstStyle/>
          <a:p>
            <a:r>
              <a:rPr lang="en-US" spc="-5" dirty="0">
                <a:solidFill>
                  <a:schemeClr val="accent1"/>
                </a:solidFill>
              </a:rPr>
              <a:t>Support Vector Machines(SVM)</a:t>
            </a:r>
            <a:br>
              <a:rPr lang="en-US" spc="-5" dirty="0">
                <a:solidFill>
                  <a:srgbClr val="C00000"/>
                </a:solidFill>
              </a:rPr>
            </a:br>
            <a:br>
              <a:rPr lang="en-US" spc="-5" dirty="0">
                <a:solidFill>
                  <a:srgbClr val="C00000"/>
                </a:solidFill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Reference:</a:t>
            </a:r>
          </a:p>
          <a:p>
            <a:r>
              <a:rPr lang="en-US" sz="1400" dirty="0"/>
              <a:t>Machine Learning-</a:t>
            </a:r>
            <a:r>
              <a:rPr lang="en-US" sz="1400" dirty="0" err="1"/>
              <a:t>Saikat</a:t>
            </a:r>
            <a:r>
              <a:rPr lang="en-US" sz="1400" dirty="0"/>
              <a:t> </a:t>
            </a:r>
            <a:r>
              <a:rPr lang="en-US" sz="1400" dirty="0" err="1"/>
              <a:t>Dutt</a:t>
            </a:r>
            <a:r>
              <a:rPr lang="en-US" sz="1400" dirty="0"/>
              <a:t>, Coursera-Andrew ng, </a:t>
            </a:r>
            <a:r>
              <a:rPr lang="en-US" sz="1400" dirty="0" err="1"/>
              <a:t>Statquest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69777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xypl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90600"/>
            <a:ext cx="5410200" cy="36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Support Vector Classifier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263" y="4650930"/>
            <a:ext cx="7991474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When the observations/data are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2-Dimensional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, 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support vector classifier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line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 a 2-dimensional space.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133600" y="1408335"/>
            <a:ext cx="4267200" cy="2514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076700" y="3352800"/>
            <a:ext cx="45719" cy="76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048000" y="2743200"/>
            <a:ext cx="76200" cy="76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133600" y="1295400"/>
            <a:ext cx="3657600" cy="21336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743200" y="1944465"/>
            <a:ext cx="3657600" cy="21336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53200" y="9260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 margin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6263" y="5732868"/>
            <a:ext cx="7991474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When the observations/data are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3-Dimensional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, 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support vector classifier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plane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 a 3-dimensional space.</a:t>
            </a:r>
          </a:p>
        </p:txBody>
      </p:sp>
    </p:spTree>
    <p:extLst>
      <p:ext uri="{BB962C8B-B14F-4D97-AF65-F5344CB8AC3E}">
        <p14:creationId xmlns:p14="http://schemas.microsoft.com/office/powerpoint/2010/main" val="45955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457200" y="1524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How to select the best hyperplane?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129540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roboto"/>
              </a:rPr>
              <a:t>Scenario-1</a:t>
            </a:r>
            <a:endParaRPr lang="en-US" dirty="0"/>
          </a:p>
        </p:txBody>
      </p:sp>
      <p:pic>
        <p:nvPicPr>
          <p:cNvPr id="38914" name="Picture 2" descr="SVM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54006"/>
            <a:ext cx="4638675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85824" y="4949657"/>
            <a:ext cx="7419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 the hyper-plane which segregates the two classes better</a:t>
            </a:r>
          </a:p>
        </p:txBody>
      </p:sp>
    </p:spTree>
    <p:extLst>
      <p:ext uri="{BB962C8B-B14F-4D97-AF65-F5344CB8AC3E}">
        <p14:creationId xmlns:p14="http://schemas.microsoft.com/office/powerpoint/2010/main" val="3272133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457200" y="1524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How to select the best hyperplane?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129540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roboto"/>
              </a:rPr>
              <a:t>Scenario-2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5824" y="4949657"/>
            <a:ext cx="7419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 the hyper-plane with maximum margin</a:t>
            </a:r>
          </a:p>
        </p:txBody>
      </p:sp>
      <p:pic>
        <p:nvPicPr>
          <p:cNvPr id="43010" name="Picture 2" descr="SVM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64732"/>
            <a:ext cx="45339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SVM_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70541"/>
            <a:ext cx="4600575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66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457200" y="1524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How to select the best hyperplane?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129540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roboto"/>
              </a:rPr>
              <a:t>Scenario-3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" y="5308263"/>
            <a:ext cx="853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Selects the hyper-plane which classifies the classes accurately prior to maximizing margin.</a:t>
            </a:r>
          </a:p>
        </p:txBody>
      </p:sp>
      <p:pic>
        <p:nvPicPr>
          <p:cNvPr id="41986" name="Picture 2" descr="SVM_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838672"/>
            <a:ext cx="462915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44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457200" y="1524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How to select the best hyperplane?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129540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roboto"/>
              </a:rPr>
              <a:t>Scenario-4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5824" y="4949657"/>
            <a:ext cx="7419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Ignore outliers and find the hyper-plane that has the maximum margin</a:t>
            </a:r>
          </a:p>
        </p:txBody>
      </p:sp>
      <p:pic>
        <p:nvPicPr>
          <p:cNvPr id="40962" name="Picture 2" descr="SVM_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638" y="1664732"/>
            <a:ext cx="4648200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409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457200" y="1524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How to select the best hyperplane?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" y="1295400"/>
            <a:ext cx="74199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hyperplane should segregate the data instance belonging to the 2 classes in the best possible way.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It should maximize the distance between the nearest data points of both the classes, i.e. Maximize the margin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there is a need to prioritize between higher margin and lesser misclassification, the hyperplane should try to reduce misclassification.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324425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Support Vector Machines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239125" cy="95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8400" y="23241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0.5    0.7  0.9    2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2853809"/>
            <a:ext cx="8239125" cy="952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09825" y="39243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0.5    0.7  0.9    2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400550"/>
            <a:ext cx="8239125" cy="9525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362200" y="535305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0.5    0.7  0.9    2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343400" y="1802368"/>
            <a:ext cx="152400" cy="521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6019800" y="3208377"/>
            <a:ext cx="152400" cy="521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181600" y="4764941"/>
            <a:ext cx="152400" cy="521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0" y="5925145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Maximal margin classifier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Support Vector Classifiers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will not work </a:t>
            </a:r>
          </a:p>
        </p:txBody>
      </p:sp>
    </p:spTree>
    <p:extLst>
      <p:ext uri="{BB962C8B-B14F-4D97-AF65-F5344CB8AC3E}">
        <p14:creationId xmlns:p14="http://schemas.microsoft.com/office/powerpoint/2010/main" val="1569107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SVM_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38200"/>
            <a:ext cx="44958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457200" y="1524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>
                <a:solidFill>
                  <a:srgbClr val="C00000"/>
                </a:solidFill>
              </a:rPr>
              <a:t>Support Vector Machines</a:t>
            </a:r>
            <a:endParaRPr lang="en-US" b="1" spc="-5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295400"/>
            <a:ext cx="7419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 linearly separable</a:t>
            </a:r>
          </a:p>
        </p:txBody>
      </p:sp>
      <p:sp>
        <p:nvSpPr>
          <p:cNvPr id="4" name="Oval 3"/>
          <p:cNvSpPr/>
          <p:nvPr/>
        </p:nvSpPr>
        <p:spPr>
          <a:xfrm>
            <a:off x="5334000" y="3429000"/>
            <a:ext cx="26670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SVM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uses 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KERNAL TRICK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" y="5237889"/>
            <a:ext cx="741997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Assumption: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which is not linearly separable in an N-Dimensional space may be linearly separable a higher dimensional space</a:t>
            </a:r>
          </a:p>
        </p:txBody>
      </p:sp>
    </p:spTree>
    <p:extLst>
      <p:ext uri="{BB962C8B-B14F-4D97-AF65-F5344CB8AC3E}">
        <p14:creationId xmlns:p14="http://schemas.microsoft.com/office/powerpoint/2010/main" val="326055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698633"/>
              </p:ext>
            </p:extLst>
          </p:nvPr>
        </p:nvGraphicFramePr>
        <p:xfrm>
          <a:off x="685800" y="1752600"/>
          <a:ext cx="609600" cy="25146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76032150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1419223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828800" y="3593068"/>
            <a:ext cx="6553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28800" y="3897868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0.5  0.6  0.7  0.8 0.9    2  2.3  2.4  2.5                 5     6   7  8 </a:t>
            </a:r>
          </a:p>
        </p:txBody>
      </p:sp>
      <p:sp>
        <p:nvSpPr>
          <p:cNvPr id="8" name="Oval 7"/>
          <p:cNvSpPr/>
          <p:nvPr/>
        </p:nvSpPr>
        <p:spPr>
          <a:xfrm>
            <a:off x="1828800" y="3516868"/>
            <a:ext cx="91440" cy="914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423160" y="3516868"/>
            <a:ext cx="91440" cy="914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26080" y="3516868"/>
            <a:ext cx="91440" cy="914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333750" y="3507343"/>
            <a:ext cx="91440" cy="914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728085" y="3507343"/>
            <a:ext cx="91440" cy="914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21505" y="3516868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261485" y="3495913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693920" y="3516868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994910" y="3495913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358765" y="3488293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173980" y="3516868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776085" y="3474958"/>
            <a:ext cx="91440" cy="914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227570" y="3486389"/>
            <a:ext cx="91440" cy="914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570470" y="3486389"/>
            <a:ext cx="91440" cy="914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867650" y="3494009"/>
            <a:ext cx="91440" cy="914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92521"/>
              </p:ext>
            </p:extLst>
          </p:nvPr>
        </p:nvGraphicFramePr>
        <p:xfrm>
          <a:off x="685800" y="2004060"/>
          <a:ext cx="609600" cy="326898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86738862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174021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61809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217259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462222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062734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893203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62180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38587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718153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270212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5725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35145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79757948"/>
                  </a:ext>
                </a:extLst>
              </a:tr>
            </a:tbl>
          </a:graphicData>
        </a:graphic>
      </p:graphicFrame>
      <p:sp>
        <p:nvSpPr>
          <p:cNvPr id="24" name="object 2"/>
          <p:cNvSpPr txBox="1">
            <a:spLocks/>
          </p:cNvSpPr>
          <p:nvPr/>
        </p:nvSpPr>
        <p:spPr>
          <a:xfrm>
            <a:off x="457200" y="1524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>
                <a:solidFill>
                  <a:srgbClr val="C00000"/>
                </a:solidFill>
              </a:rPr>
              <a:t>Support Vector Machines</a:t>
            </a:r>
            <a:endParaRPr lang="en-US" b="1" spc="-5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390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932085671"/>
              </p:ext>
            </p:extLst>
          </p:nvPr>
        </p:nvGraphicFramePr>
        <p:xfrm>
          <a:off x="533400" y="1828800"/>
          <a:ext cx="2057400" cy="4373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29440041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952561986"/>
                    </a:ext>
                  </a:extLst>
                </a:gridCol>
              </a:tblGrid>
              <a:tr h="3124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X^2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3712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664979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125496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62314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41379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66373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51149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426646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5.76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869973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6.25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970701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734010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300221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415356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1732473"/>
                  </a:ext>
                </a:extLst>
              </a:tr>
            </a:tbl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2082706"/>
              </p:ext>
            </p:extLst>
          </p:nvPr>
        </p:nvGraphicFramePr>
        <p:xfrm>
          <a:off x="3505200" y="16002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Oval 5"/>
          <p:cNvSpPr/>
          <p:nvPr/>
        </p:nvSpPr>
        <p:spPr>
          <a:xfrm>
            <a:off x="4714875" y="3928110"/>
            <a:ext cx="7620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857750" y="3882390"/>
            <a:ext cx="7620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933950" y="3836670"/>
            <a:ext cx="7620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010150" y="3790950"/>
            <a:ext cx="7620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886200" y="2286000"/>
            <a:ext cx="4648200" cy="1905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096000" y="3200400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352800" y="4340275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do we decide the data transformations to higher dimensions??</a:t>
            </a:r>
          </a:p>
        </p:txBody>
      </p:sp>
      <p:sp>
        <p:nvSpPr>
          <p:cNvPr id="18" name="object 2"/>
          <p:cNvSpPr txBox="1">
            <a:spLocks/>
          </p:cNvSpPr>
          <p:nvPr/>
        </p:nvSpPr>
        <p:spPr>
          <a:xfrm>
            <a:off x="457200" y="442115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Support Vector Machines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24200" y="5509944"/>
            <a:ext cx="4419600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SVM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uses kernel functions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systematically find support vector classifiers in higher dimensions.</a:t>
            </a:r>
          </a:p>
        </p:txBody>
      </p:sp>
    </p:spTree>
    <p:extLst>
      <p:ext uri="{BB962C8B-B14F-4D97-AF65-F5344CB8AC3E}">
        <p14:creationId xmlns:p14="http://schemas.microsoft.com/office/powerpoint/2010/main" val="51967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3" name="Picture 69" descr="support vector machines (svm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76" y="4395370"/>
            <a:ext cx="3425824" cy="238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Support Vector Machine (SVM)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52400" y="1295400"/>
            <a:ext cx="8648700" cy="4873752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 Vector Machine (SVM) is a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supervised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 machine learning algorithm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Classification , Regression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2667000"/>
            <a:ext cx="8839200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In the SVM algorithm, we plot each data item as a point in n-dimensional space.</a:t>
            </a:r>
          </a:p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n- Number of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04775" y="3636997"/>
            <a:ext cx="8915400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Classification: by finding the hyper-plane (</a:t>
            </a:r>
            <a:r>
              <a:rPr lang="en-US" b="1" dirty="0"/>
              <a:t>decision boundary)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differentiates the two classes very well.</a:t>
            </a:r>
          </a:p>
        </p:txBody>
      </p:sp>
      <p:pic>
        <p:nvPicPr>
          <p:cNvPr id="16451" name="Picture 67" descr="support vector machines (svm)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2" b="7158"/>
          <a:stretch/>
        </p:blipFill>
        <p:spPr bwMode="auto">
          <a:xfrm>
            <a:off x="152400" y="4419600"/>
            <a:ext cx="3428999" cy="232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833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SVM_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59" y="1243925"/>
            <a:ext cx="3038475" cy="262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943475" y="2133600"/>
            <a:ext cx="1228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 z=x^2+y^2</a:t>
            </a:r>
          </a:p>
        </p:txBody>
      </p:sp>
      <p:pic>
        <p:nvPicPr>
          <p:cNvPr id="48132" name="Picture 4" descr="SVM_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1243925"/>
            <a:ext cx="2952387" cy="251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457200" y="442115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Support Vector Machines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716504"/>
              </p:ext>
            </p:extLst>
          </p:nvPr>
        </p:nvGraphicFramePr>
        <p:xfrm>
          <a:off x="6934200" y="1417638"/>
          <a:ext cx="800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7" name="Equation" r:id="rId5" imgW="799920" imgH="228600" progId="Equation.DSMT4">
                  <p:embed/>
                </p:oleObj>
              </mc:Choice>
              <mc:Fallback>
                <p:oleObj name="Equation" r:id="rId5" imgW="799920" imgH="2286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34200" y="1417638"/>
                        <a:ext cx="800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0" name="Picture 6" descr="Image for pos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3945176"/>
            <a:ext cx="8191500" cy="253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956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y2mate.com - SVM with polynomial kernel visualization_360p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" y="457200"/>
            <a:ext cx="8305799" cy="6016625"/>
          </a:xfrm>
        </p:spPr>
      </p:pic>
    </p:spTree>
    <p:extLst>
      <p:ext uri="{BB962C8B-B14F-4D97-AF65-F5344CB8AC3E}">
        <p14:creationId xmlns:p14="http://schemas.microsoft.com/office/powerpoint/2010/main" val="207027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950825"/>
            <a:ext cx="7467600" cy="487375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Linear Kernel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Polynomial Kernel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RBF Kernel/ Radial Kernel</a:t>
            </a:r>
          </a:p>
        </p:txBody>
      </p:sp>
      <p:sp>
        <p:nvSpPr>
          <p:cNvPr id="4" name="Rectangle 3"/>
          <p:cNvSpPr/>
          <p:nvPr/>
        </p:nvSpPr>
        <p:spPr>
          <a:xfrm>
            <a:off x="504824" y="1676400"/>
            <a:ext cx="78009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SVM kernel is a function that takes low dimensional input space and transforms it to a higher dimensional space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i.e. it converts not separable problem to separable problem.</a:t>
            </a: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457200" y="442115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SVM-Kernel</a:t>
            </a:r>
          </a:p>
        </p:txBody>
      </p:sp>
    </p:spTree>
    <p:extLst>
      <p:ext uri="{BB962C8B-B14F-4D97-AF65-F5344CB8AC3E}">
        <p14:creationId xmlns:p14="http://schemas.microsoft.com/office/powerpoint/2010/main" val="2150083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19100" y="1124634"/>
            <a:ext cx="8001000" cy="4873752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 Kernel:</a:t>
            </a:r>
          </a:p>
          <a:p>
            <a:pPr marL="6286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Commonly recommended for text classification because most of these types of classification problems are linearly separable.</a:t>
            </a:r>
          </a:p>
          <a:p>
            <a:pPr marL="6286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Linear kernel works really well when there are a lot of features.</a:t>
            </a:r>
          </a:p>
          <a:p>
            <a:pPr marL="6286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Linear kernel functions are faster than most of the others and have fewer parameters to optimize</a:t>
            </a: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457200" y="442115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SVM-Kernel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589041"/>
              </p:ext>
            </p:extLst>
          </p:nvPr>
        </p:nvGraphicFramePr>
        <p:xfrm>
          <a:off x="1619250" y="3560763"/>
          <a:ext cx="36195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9" name="Equation" r:id="rId3" imgW="1206360" imgH="228600" progId="Equation.DSMT4">
                  <p:embed/>
                </p:oleObj>
              </mc:Choice>
              <mc:Fallback>
                <p:oleObj name="Equation" r:id="rId3" imgW="1206360" imgH="2286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9250" y="3560763"/>
                        <a:ext cx="36195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609600" y="4724400"/>
            <a:ext cx="762000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W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is the weight vector that you want to minimize, 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X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is the data that you're trying to classify, and 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b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is the linear coefficient estimated from the training data. </a:t>
            </a:r>
          </a:p>
        </p:txBody>
      </p:sp>
      <p:sp>
        <p:nvSpPr>
          <p:cNvPr id="9" name="Rectangle 8"/>
          <p:cNvSpPr/>
          <p:nvPr/>
        </p:nvSpPr>
        <p:spPr>
          <a:xfrm>
            <a:off x="5638800" y="3561510"/>
            <a:ext cx="25146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Defines the decision boundary that the SVM returns.</a:t>
            </a:r>
          </a:p>
        </p:txBody>
      </p:sp>
    </p:spTree>
    <p:extLst>
      <p:ext uri="{BB962C8B-B14F-4D97-AF65-F5344CB8AC3E}">
        <p14:creationId xmlns:p14="http://schemas.microsoft.com/office/powerpoint/2010/main" val="3561993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19100" y="1124634"/>
            <a:ext cx="8001000" cy="4873752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Polynomial Kernel:</a:t>
            </a:r>
          </a:p>
          <a:p>
            <a:pPr marL="6286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polynomial kernel isn't used in practice very often because it isn't as computationally efficient as other kernels and its predictions aren't as accurate.</a:t>
            </a: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457200" y="442115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SVM-Kernel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419999"/>
              </p:ext>
            </p:extLst>
          </p:nvPr>
        </p:nvGraphicFramePr>
        <p:xfrm>
          <a:off x="2111818" y="2896449"/>
          <a:ext cx="4517582" cy="608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3" name="Equation" r:id="rId3" imgW="1790640" imgH="241200" progId="Equation.DSMT4">
                  <p:embed/>
                </p:oleObj>
              </mc:Choice>
              <mc:Fallback>
                <p:oleObj name="Equation" r:id="rId3" imgW="1790640" imgH="2412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1818" y="2896449"/>
                        <a:ext cx="4517582" cy="608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33400" y="4543145"/>
            <a:ext cx="7620000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f(X1, X2)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represents the polynomial decision boundary that will separate your data. 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X1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and 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X2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 represent your data.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915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19100" y="1124634"/>
            <a:ext cx="8001000" cy="4873752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Gaussian Radial Basis Function (RBF):</a:t>
            </a:r>
          </a:p>
          <a:p>
            <a:pPr marL="6286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One of the most powerful and commonly used kernels in SVMs. Usually the choice for non-linear data.</a:t>
            </a: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457200" y="442115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SVM-Kernel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2993870"/>
              </p:ext>
            </p:extLst>
          </p:nvPr>
        </p:nvGraphicFramePr>
        <p:xfrm>
          <a:off x="1230313" y="2849563"/>
          <a:ext cx="62801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7" name="Equation" r:id="rId3" imgW="2489040" imgH="279360" progId="Equation.DSMT4">
                  <p:embed/>
                </p:oleObj>
              </mc:Choice>
              <mc:Fallback>
                <p:oleObj name="Equation" r:id="rId3" imgW="2489040" imgH="27936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30313" y="2849563"/>
                        <a:ext cx="6280150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4150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19100" y="1124634"/>
            <a:ext cx="8001000" cy="4873752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Sigmoid:</a:t>
            </a:r>
          </a:p>
          <a:p>
            <a:pPr marL="6286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More useful in neural networks than in support vector machines</a:t>
            </a: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457200" y="442115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SVM-Kernel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404640"/>
              </p:ext>
            </p:extLst>
          </p:nvPr>
        </p:nvGraphicFramePr>
        <p:xfrm>
          <a:off x="1470025" y="2897188"/>
          <a:ext cx="57991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1" name="Equation" r:id="rId3" imgW="2298600" imgH="241200" progId="Equation.DSMT4">
                  <p:embed/>
                </p:oleObj>
              </mc:Choice>
              <mc:Fallback>
                <p:oleObj name="Equation" r:id="rId3" imgW="2298600" imgH="2412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0025" y="2897188"/>
                        <a:ext cx="5799138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381000" y="4267200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A0A23"/>
                </a:solidFill>
                <a:latin typeface="Lato"/>
              </a:rPr>
              <a:t>In this function, </a:t>
            </a:r>
            <a:r>
              <a:rPr lang="en-US" b="1" dirty="0">
                <a:latin typeface="Lato"/>
              </a:rPr>
              <a:t>alpha </a:t>
            </a:r>
            <a:r>
              <a:rPr lang="en-US" dirty="0">
                <a:solidFill>
                  <a:srgbClr val="0A0A23"/>
                </a:solidFill>
                <a:latin typeface="Lato"/>
              </a:rPr>
              <a:t>is a weight vector and </a:t>
            </a:r>
            <a:r>
              <a:rPr lang="en-US" b="1" dirty="0">
                <a:latin typeface="Lato"/>
              </a:rPr>
              <a:t>C </a:t>
            </a:r>
            <a:r>
              <a:rPr lang="en-US" dirty="0">
                <a:solidFill>
                  <a:srgbClr val="0A0A23"/>
                </a:solidFill>
                <a:latin typeface="Lato"/>
              </a:rPr>
              <a:t>is an offset value to account for some miss-classification of data that can happen.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175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15859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 fontAlgn="base"/>
            <a:br>
              <a:rPr lang="en-IN" b="1" dirty="0"/>
            </a:br>
            <a:r>
              <a:rPr lang="en-IN" sz="3300" b="1" spc="-5" dirty="0">
                <a:solidFill>
                  <a:srgbClr val="C00000"/>
                </a:solidFill>
              </a:rPr>
              <a:t>Contd…</a:t>
            </a:r>
            <a:br>
              <a:rPr lang="en-IN" sz="3300" b="1" spc="-5" dirty="0">
                <a:solidFill>
                  <a:srgbClr val="C00000"/>
                </a:solidFill>
              </a:rPr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0588"/>
            <a:ext cx="8382000" cy="5583364"/>
          </a:xfrm>
        </p:spPr>
        <p:txBody>
          <a:bodyPr/>
          <a:lstStyle/>
          <a:p>
            <a:pPr fontAlgn="base"/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SVM learns</a:t>
            </a:r>
            <a:r>
              <a:rPr lang="en-IN" b="1" i="1" dirty="0">
                <a:latin typeface="Calibri" panose="020F0502020204030204" pitchFamily="34" charset="0"/>
                <a:cs typeface="Calibri" panose="020F0502020204030204" pitchFamily="34" charset="0"/>
              </a:rPr>
              <a:t> a linear model </a:t>
            </a:r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/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Linear Model: It is a line (in complicated words it is a </a:t>
            </a:r>
            <a:r>
              <a:rPr lang="en-IN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hyperplane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b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If your data is very simple and only has two dimensions, then the SVM will learn a line which will be able to separate the data.</a:t>
            </a:r>
          </a:p>
          <a:p>
            <a:pPr marL="0" indent="0">
              <a:buNone/>
            </a:pPr>
            <a:b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181545"/>
            <a:ext cx="3144846" cy="23980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63688" y="5887522"/>
            <a:ext cx="6161112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1800" i="1" dirty="0">
                <a:solidFill>
                  <a:srgbClr val="757575"/>
                </a:solidFill>
                <a:latin typeface="+mn-lt"/>
              </a:rPr>
              <a:t>The SVM is able to find a line which separates the data</a:t>
            </a:r>
            <a:endParaRPr lang="en-IN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073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spc="-5" dirty="0">
                <a:solidFill>
                  <a:srgbClr val="C00000"/>
                </a:solidFill>
              </a:rPr>
              <a:t>If it is just a line, why do we talk about a linear model?</a:t>
            </a:r>
            <a:br>
              <a:rPr lang="en-IN" b="1" spc="-5" dirty="0">
                <a:solidFill>
                  <a:srgbClr val="C00000"/>
                </a:solidFill>
              </a:rPr>
            </a:br>
            <a:endParaRPr lang="en-IN" b="1" spc="-5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422" y="1066800"/>
            <a:ext cx="7886700" cy="4978571"/>
          </a:xfrm>
        </p:spPr>
        <p:txBody>
          <a:bodyPr>
            <a:normAutofit/>
          </a:bodyPr>
          <a:lstStyle/>
          <a:p>
            <a:r>
              <a:rPr lang="en-IN" sz="2400" dirty="0"/>
              <a:t>Because you cannot </a:t>
            </a:r>
            <a:r>
              <a:rPr lang="en-IN" sz="2400" b="1" dirty="0">
                <a:solidFill>
                  <a:srgbClr val="FF0000"/>
                </a:solidFill>
              </a:rPr>
              <a:t>learn</a:t>
            </a:r>
            <a:r>
              <a:rPr lang="en-IN" sz="2400" dirty="0"/>
              <a:t> a line.</a:t>
            </a:r>
          </a:p>
          <a:p>
            <a:r>
              <a:rPr lang="en-IN" sz="2400" dirty="0"/>
              <a:t>So instead of that:</a:t>
            </a:r>
          </a:p>
          <a:p>
            <a:pPr lvl="1" algn="just"/>
            <a:r>
              <a:rPr lang="en-IN" sz="2400" dirty="0"/>
              <a:t>Suppose that the data we want to classify can be separated by a line</a:t>
            </a:r>
          </a:p>
          <a:p>
            <a:pPr lvl="1" algn="just"/>
            <a:r>
              <a:rPr lang="en-IN" sz="2400" dirty="0"/>
              <a:t>The line can be represented by the equation y=</a:t>
            </a:r>
            <a:r>
              <a:rPr lang="en-IN" sz="2400" dirty="0" err="1"/>
              <a:t>wx+b</a:t>
            </a:r>
            <a:r>
              <a:rPr lang="en-IN" sz="2400" dirty="0"/>
              <a:t> (this is our model)</a:t>
            </a:r>
          </a:p>
          <a:p>
            <a:pPr lvl="1" algn="just"/>
            <a:r>
              <a:rPr lang="en-IN" sz="2400" dirty="0"/>
              <a:t>There is an infinity of possible lines obtained by changing the value of w and b</a:t>
            </a:r>
          </a:p>
          <a:p>
            <a:pPr lvl="1" algn="just"/>
            <a:r>
              <a:rPr lang="en-IN" sz="2400" dirty="0">
                <a:solidFill>
                  <a:srgbClr val="FF0000"/>
                </a:solidFill>
              </a:rPr>
              <a:t>To determine which are the values of w and b giving the "best" line separating the data.</a:t>
            </a:r>
          </a:p>
        </p:txBody>
      </p:sp>
    </p:spTree>
    <p:extLst>
      <p:ext uri="{BB962C8B-B14F-4D97-AF65-F5344CB8AC3E}">
        <p14:creationId xmlns:p14="http://schemas.microsoft.com/office/powerpoint/2010/main" val="3282597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Date Placeholder 3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3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276490" name="Text Box 10"/>
          <p:cNvSpPr txBox="1">
            <a:spLocks noChangeArrowheads="1"/>
          </p:cNvSpPr>
          <p:nvPr/>
        </p:nvSpPr>
        <p:spPr bwMode="auto">
          <a:xfrm>
            <a:off x="838200" y="1905000"/>
            <a:ext cx="19050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ea typeface="宋体" panose="02010600030101010101" pitchFamily="2" charset="-122"/>
              </a:rPr>
              <a:t>denotes +1</a:t>
            </a:r>
          </a:p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ea typeface="宋体" panose="02010600030101010101" pitchFamily="2" charset="-122"/>
              </a:rPr>
              <a:t>denotes -1</a:t>
            </a:r>
          </a:p>
        </p:txBody>
      </p:sp>
      <p:sp>
        <p:nvSpPr>
          <p:cNvPr id="276491" name="Oval 11"/>
          <p:cNvSpPr>
            <a:spLocks noChangeAspect="1" noChangeArrowheads="1"/>
          </p:cNvSpPr>
          <p:nvPr/>
        </p:nvSpPr>
        <p:spPr bwMode="auto">
          <a:xfrm rot="4777107">
            <a:off x="915194" y="2056606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92" name="Oval 12"/>
          <p:cNvSpPr>
            <a:spLocks noChangeAspect="1" noChangeArrowheads="1"/>
          </p:cNvSpPr>
          <p:nvPr/>
        </p:nvSpPr>
        <p:spPr bwMode="auto">
          <a:xfrm rot="5895381">
            <a:off x="915988" y="2513012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93" name="Line 13"/>
          <p:cNvSpPr>
            <a:spLocks noChangeShapeType="1"/>
          </p:cNvSpPr>
          <p:nvPr/>
        </p:nvSpPr>
        <p:spPr bwMode="auto">
          <a:xfrm>
            <a:off x="2590800" y="22098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6494" name="Line 14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6495" name="Oval 15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96" name="Oval 16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97" name="Oval 17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98" name="Oval 18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99" name="Oval 19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0" name="Oval 20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1" name="Oval 21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2" name="Oval 22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3" name="Oval 23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4" name="Oval 24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5" name="Oval 25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6" name="Oval 26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7" name="Oval 27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8" name="Oval 28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9" name="Oval 29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0" name="Oval 30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1" name="Oval 31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2" name="Oval 32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3" name="Oval 33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4" name="Oval 34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5" name="Oval 35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6" name="Oval 36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7" name="Oval 37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8" name="Oval 38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9" name="Oval 39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20" name="Oval 40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21" name="Oval 41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22" name="Oval 42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23" name="Oval 43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24" name="Oval 44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25" name="Oval 45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26" name="Oval 46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27" name="Oval 47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28" name="Oval 48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30" name="Text Box 50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276531" name="Text Box 51"/>
          <p:cNvSpPr txBox="1">
            <a:spLocks noChangeArrowheads="1"/>
          </p:cNvSpPr>
          <p:nvPr/>
        </p:nvSpPr>
        <p:spPr bwMode="auto">
          <a:xfrm>
            <a:off x="6400800" y="33528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How would you classify this data?</a:t>
            </a:r>
          </a:p>
        </p:txBody>
      </p:sp>
      <p:sp>
        <p:nvSpPr>
          <p:cNvPr id="55" name="object 2"/>
          <p:cNvSpPr txBox="1">
            <a:spLocks/>
          </p:cNvSpPr>
          <p:nvPr/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Support Vector Machine (SVM) </a:t>
            </a:r>
          </a:p>
        </p:txBody>
      </p:sp>
    </p:spTree>
    <p:extLst>
      <p:ext uri="{BB962C8B-B14F-4D97-AF65-F5344CB8AC3E}">
        <p14:creationId xmlns:p14="http://schemas.microsoft.com/office/powerpoint/2010/main" val="304777384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ate Placeholder 3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4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277514" name="Text Box 10"/>
          <p:cNvSpPr txBox="1">
            <a:spLocks noChangeArrowheads="1"/>
          </p:cNvSpPr>
          <p:nvPr/>
        </p:nvSpPr>
        <p:spPr bwMode="auto">
          <a:xfrm>
            <a:off x="838200" y="1905000"/>
            <a:ext cx="19050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ea typeface="宋体" panose="02010600030101010101" pitchFamily="2" charset="-122"/>
              </a:rPr>
              <a:t>denotes +1</a:t>
            </a:r>
          </a:p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ea typeface="宋体" panose="02010600030101010101" pitchFamily="2" charset="-122"/>
              </a:rPr>
              <a:t>denotes -1</a:t>
            </a:r>
          </a:p>
        </p:txBody>
      </p:sp>
      <p:sp>
        <p:nvSpPr>
          <p:cNvPr id="277515" name="Oval 11"/>
          <p:cNvSpPr>
            <a:spLocks noChangeAspect="1" noChangeArrowheads="1"/>
          </p:cNvSpPr>
          <p:nvPr/>
        </p:nvSpPr>
        <p:spPr bwMode="auto">
          <a:xfrm rot="4777107">
            <a:off x="915194" y="2056606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16" name="Oval 12"/>
          <p:cNvSpPr>
            <a:spLocks noChangeAspect="1" noChangeArrowheads="1"/>
          </p:cNvSpPr>
          <p:nvPr/>
        </p:nvSpPr>
        <p:spPr bwMode="auto">
          <a:xfrm rot="5895381">
            <a:off x="915988" y="2513012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17" name="Line 13"/>
          <p:cNvSpPr>
            <a:spLocks noChangeShapeType="1"/>
          </p:cNvSpPr>
          <p:nvPr/>
        </p:nvSpPr>
        <p:spPr bwMode="auto">
          <a:xfrm>
            <a:off x="2590800" y="22098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7518" name="Line 14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7519" name="Oval 15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20" name="Oval 16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21" name="Oval 17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22" name="Oval 18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23" name="Oval 19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24" name="Oval 20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25" name="Oval 21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26" name="Oval 22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27" name="Oval 23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28" name="Oval 24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29" name="Oval 25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30" name="Oval 26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31" name="Oval 27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32" name="Oval 28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33" name="Oval 29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34" name="Oval 30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35" name="Oval 31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36" name="Oval 32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37" name="Oval 33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38" name="Oval 34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39" name="Oval 35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40" name="Oval 36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41" name="Oval 37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42" name="Oval 38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43" name="Oval 39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44" name="Oval 40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45" name="Oval 41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46" name="Oval 42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47" name="Oval 43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48" name="Oval 44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49" name="Oval 45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50" name="Oval 46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51" name="Oval 47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52" name="Oval 48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54" name="Line 50"/>
          <p:cNvSpPr>
            <a:spLocks noChangeShapeType="1"/>
          </p:cNvSpPr>
          <p:nvPr/>
        </p:nvSpPr>
        <p:spPr bwMode="auto">
          <a:xfrm flipV="1">
            <a:off x="2590800" y="2209800"/>
            <a:ext cx="3124200" cy="3048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7555" name="Text Box 51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277556" name="Text Box 52"/>
          <p:cNvSpPr txBox="1">
            <a:spLocks noChangeArrowheads="1"/>
          </p:cNvSpPr>
          <p:nvPr/>
        </p:nvSpPr>
        <p:spPr bwMode="auto">
          <a:xfrm>
            <a:off x="6400800" y="33528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How would you classify this data?</a:t>
            </a:r>
          </a:p>
        </p:txBody>
      </p:sp>
      <p:sp>
        <p:nvSpPr>
          <p:cNvPr id="56" name="object 2"/>
          <p:cNvSpPr txBox="1">
            <a:spLocks/>
          </p:cNvSpPr>
          <p:nvPr/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Support Vector Machine (SVM) </a:t>
            </a:r>
          </a:p>
        </p:txBody>
      </p:sp>
    </p:spTree>
    <p:extLst>
      <p:ext uri="{BB962C8B-B14F-4D97-AF65-F5344CB8AC3E}">
        <p14:creationId xmlns:p14="http://schemas.microsoft.com/office/powerpoint/2010/main" val="251532123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ate Placeholder 3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4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5C638C9-DA85-4F20-A845-6E4E677B31AA}" type="slidenum">
              <a:rPr lang="zh-CN" altLang="en-US"/>
              <a:pPr/>
              <a:t>8</a:t>
            </a:fld>
            <a:endParaRPr lang="en-US" altLang="zh-CN"/>
          </a:p>
        </p:txBody>
      </p:sp>
      <p:sp>
        <p:nvSpPr>
          <p:cNvPr id="278538" name="Text Box 10"/>
          <p:cNvSpPr txBox="1">
            <a:spLocks noChangeArrowheads="1"/>
          </p:cNvSpPr>
          <p:nvPr/>
        </p:nvSpPr>
        <p:spPr bwMode="auto">
          <a:xfrm>
            <a:off x="838200" y="1905000"/>
            <a:ext cx="19050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ea typeface="宋体" panose="02010600030101010101" pitchFamily="2" charset="-122"/>
              </a:rPr>
              <a:t>denotes +1</a:t>
            </a:r>
          </a:p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ea typeface="宋体" panose="02010600030101010101" pitchFamily="2" charset="-122"/>
              </a:rPr>
              <a:t>denotes -1</a:t>
            </a:r>
          </a:p>
        </p:txBody>
      </p:sp>
      <p:sp>
        <p:nvSpPr>
          <p:cNvPr id="278539" name="Oval 11"/>
          <p:cNvSpPr>
            <a:spLocks noChangeAspect="1" noChangeArrowheads="1"/>
          </p:cNvSpPr>
          <p:nvPr/>
        </p:nvSpPr>
        <p:spPr bwMode="auto">
          <a:xfrm rot="4777107">
            <a:off x="915194" y="2056606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40" name="Oval 12"/>
          <p:cNvSpPr>
            <a:spLocks noChangeAspect="1" noChangeArrowheads="1"/>
          </p:cNvSpPr>
          <p:nvPr/>
        </p:nvSpPr>
        <p:spPr bwMode="auto">
          <a:xfrm rot="5895381">
            <a:off x="915988" y="2513012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41" name="Line 13"/>
          <p:cNvSpPr>
            <a:spLocks noChangeShapeType="1"/>
          </p:cNvSpPr>
          <p:nvPr/>
        </p:nvSpPr>
        <p:spPr bwMode="auto">
          <a:xfrm>
            <a:off x="2590800" y="22098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8542" name="Line 14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8543" name="Oval 15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44" name="Oval 16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45" name="Oval 17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46" name="Oval 18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47" name="Oval 19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48" name="Oval 20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49" name="Oval 21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50" name="Oval 22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51" name="Oval 23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52" name="Oval 24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53" name="Oval 25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54" name="Oval 26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55" name="Oval 27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56" name="Oval 28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57" name="Oval 29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58" name="Oval 30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59" name="Oval 31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60" name="Oval 32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61" name="Oval 33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62" name="Oval 34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63" name="Oval 35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64" name="Oval 36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65" name="Oval 37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66" name="Oval 38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67" name="Oval 39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68" name="Oval 40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69" name="Oval 41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70" name="Oval 42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71" name="Oval 43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72" name="Oval 44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73" name="Oval 45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74" name="Oval 46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75" name="Oval 47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76" name="Oval 48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78" name="Line 50"/>
          <p:cNvSpPr>
            <a:spLocks noChangeShapeType="1"/>
          </p:cNvSpPr>
          <p:nvPr/>
        </p:nvSpPr>
        <p:spPr bwMode="auto">
          <a:xfrm flipV="1">
            <a:off x="2286000" y="2362200"/>
            <a:ext cx="4038600" cy="2590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8579" name="Text Box 51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278580" name="Text Box 52"/>
          <p:cNvSpPr txBox="1">
            <a:spLocks noChangeArrowheads="1"/>
          </p:cNvSpPr>
          <p:nvPr/>
        </p:nvSpPr>
        <p:spPr bwMode="auto">
          <a:xfrm>
            <a:off x="6400800" y="33528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How would you classify this data?</a:t>
            </a:r>
          </a:p>
        </p:txBody>
      </p:sp>
      <p:sp>
        <p:nvSpPr>
          <p:cNvPr id="56" name="object 2"/>
          <p:cNvSpPr txBox="1">
            <a:spLocks/>
          </p:cNvSpPr>
          <p:nvPr/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Support Vector Machine (SVM) </a:t>
            </a:r>
          </a:p>
        </p:txBody>
      </p:sp>
    </p:spTree>
    <p:extLst>
      <p:ext uri="{BB962C8B-B14F-4D97-AF65-F5344CB8AC3E}">
        <p14:creationId xmlns:p14="http://schemas.microsoft.com/office/powerpoint/2010/main" val="9693790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ate Placeholder 3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D14FBDB7-91D8-4292-A255-4C9F2C8E3910}" type="datetime1">
              <a:rPr lang="zh-CN" altLang="en-US"/>
              <a:pPr/>
              <a:t>2021/10/22</a:t>
            </a:fld>
            <a:endParaRPr lang="en-US" altLang="zh-CN"/>
          </a:p>
        </p:txBody>
      </p:sp>
      <p:sp>
        <p:nvSpPr>
          <p:cNvPr id="54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8B90F44-AC85-4874-9214-300E319E8AD8}" type="slidenum">
              <a:rPr lang="zh-CN" altLang="en-US"/>
              <a:pPr/>
              <a:t>9</a:t>
            </a:fld>
            <a:endParaRPr lang="en-US" altLang="zh-CN"/>
          </a:p>
        </p:txBody>
      </p:sp>
      <p:sp>
        <p:nvSpPr>
          <p:cNvPr id="279562" name="Text Box 10"/>
          <p:cNvSpPr txBox="1">
            <a:spLocks noChangeArrowheads="1"/>
          </p:cNvSpPr>
          <p:nvPr/>
        </p:nvSpPr>
        <p:spPr bwMode="auto">
          <a:xfrm>
            <a:off x="838200" y="1905000"/>
            <a:ext cx="19050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ea typeface="宋体" panose="02010600030101010101" pitchFamily="2" charset="-122"/>
              </a:rPr>
              <a:t>denotes +1</a:t>
            </a:r>
          </a:p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ea typeface="宋体" panose="02010600030101010101" pitchFamily="2" charset="-122"/>
              </a:rPr>
              <a:t>denotes -1</a:t>
            </a:r>
          </a:p>
        </p:txBody>
      </p:sp>
      <p:sp>
        <p:nvSpPr>
          <p:cNvPr id="279563" name="Oval 11"/>
          <p:cNvSpPr>
            <a:spLocks noChangeAspect="1" noChangeArrowheads="1"/>
          </p:cNvSpPr>
          <p:nvPr/>
        </p:nvSpPr>
        <p:spPr bwMode="auto">
          <a:xfrm rot="4777107">
            <a:off x="915194" y="2056606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64" name="Oval 12"/>
          <p:cNvSpPr>
            <a:spLocks noChangeAspect="1" noChangeArrowheads="1"/>
          </p:cNvSpPr>
          <p:nvPr/>
        </p:nvSpPr>
        <p:spPr bwMode="auto">
          <a:xfrm rot="5895381">
            <a:off x="915988" y="2513012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65" name="Line 13"/>
          <p:cNvSpPr>
            <a:spLocks noChangeShapeType="1"/>
          </p:cNvSpPr>
          <p:nvPr/>
        </p:nvSpPr>
        <p:spPr bwMode="auto">
          <a:xfrm>
            <a:off x="2590800" y="22098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9566" name="Line 14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9567" name="Oval 15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68" name="Oval 16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69" name="Oval 17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70" name="Oval 18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71" name="Oval 19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72" name="Oval 20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73" name="Oval 21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74" name="Oval 22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75" name="Oval 23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76" name="Oval 24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77" name="Oval 25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78" name="Oval 26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79" name="Oval 27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80" name="Oval 28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81" name="Oval 29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82" name="Oval 30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83" name="Oval 31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84" name="Oval 32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85" name="Oval 33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86" name="Oval 34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87" name="Oval 35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88" name="Oval 36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89" name="Oval 37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90" name="Oval 38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91" name="Oval 39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92" name="Oval 40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93" name="Oval 41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94" name="Oval 42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95" name="Oval 43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96" name="Oval 44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97" name="Oval 45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98" name="Oval 46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99" name="Oval 47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600" name="Oval 48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602" name="Line 50"/>
          <p:cNvSpPr>
            <a:spLocks noChangeShapeType="1"/>
          </p:cNvSpPr>
          <p:nvPr/>
        </p:nvSpPr>
        <p:spPr bwMode="auto">
          <a:xfrm flipV="1">
            <a:off x="3429000" y="1676400"/>
            <a:ext cx="1447800" cy="403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9603" name="Text Box 51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279604" name="Text Box 52"/>
          <p:cNvSpPr txBox="1">
            <a:spLocks noChangeArrowheads="1"/>
          </p:cNvSpPr>
          <p:nvPr/>
        </p:nvSpPr>
        <p:spPr bwMode="auto">
          <a:xfrm>
            <a:off x="6400800" y="33528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How would you classify this data?</a:t>
            </a:r>
          </a:p>
        </p:txBody>
      </p:sp>
      <p:sp>
        <p:nvSpPr>
          <p:cNvPr id="56" name="object 2"/>
          <p:cNvSpPr txBox="1">
            <a:spLocks/>
          </p:cNvSpPr>
          <p:nvPr/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Support Vector Machine (SVM) </a:t>
            </a:r>
          </a:p>
        </p:txBody>
      </p:sp>
    </p:spTree>
    <p:extLst>
      <p:ext uri="{BB962C8B-B14F-4D97-AF65-F5344CB8AC3E}">
        <p14:creationId xmlns:p14="http://schemas.microsoft.com/office/powerpoint/2010/main" val="1183186722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riel">
    <a:dk1>
      <a:sysClr val="windowText" lastClr="000000"/>
    </a:dk1>
    <a:lt1>
      <a:sysClr val="window" lastClr="FFFFFF"/>
    </a:lt1>
    <a:dk2>
      <a:srgbClr val="575F6D"/>
    </a:dk2>
    <a:lt2>
      <a:srgbClr val="FFF39D"/>
    </a:lt2>
    <a:accent1>
      <a:srgbClr val="FE8637"/>
    </a:accent1>
    <a:accent2>
      <a:srgbClr val="7598D9"/>
    </a:accent2>
    <a:accent3>
      <a:srgbClr val="B32C16"/>
    </a:accent3>
    <a:accent4>
      <a:srgbClr val="F5CD2D"/>
    </a:accent4>
    <a:accent5>
      <a:srgbClr val="AEBAD5"/>
    </a:accent5>
    <a:accent6>
      <a:srgbClr val="777C84"/>
    </a:accent6>
    <a:hlink>
      <a:srgbClr val="D2611C"/>
    </a:hlink>
    <a:folHlink>
      <a:srgbClr val="3B435B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432E31F2FB9B44B860B4B885E92693" ma:contentTypeVersion="3" ma:contentTypeDescription="Create a new document." ma:contentTypeScope="" ma:versionID="6aaa6a89880c72b3898ebaa570f3cc91">
  <xsd:schema xmlns:xsd="http://www.w3.org/2001/XMLSchema" xmlns:xs="http://www.w3.org/2001/XMLSchema" xmlns:p="http://schemas.microsoft.com/office/2006/metadata/properties" xmlns:ns2="5fec2b50-0c22-4184-8bd8-c518e29fd48c" targetNamespace="http://schemas.microsoft.com/office/2006/metadata/properties" ma:root="true" ma:fieldsID="7798ab67eefe3d7a6633abc41c44ec4b" ns2:_="">
    <xsd:import namespace="5fec2b50-0c22-4184-8bd8-c518e29fd4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ec2b50-0c22-4184-8bd8-c518e29fd4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3DE8FF7-D07A-4420-9897-36C6136BF019}"/>
</file>

<file path=customXml/itemProps2.xml><?xml version="1.0" encoding="utf-8"?>
<ds:datastoreItem xmlns:ds="http://schemas.openxmlformats.org/officeDocument/2006/customXml" ds:itemID="{AB4B1CF4-140B-45CA-B4A4-3F1EB167ED00}"/>
</file>

<file path=customXml/itemProps3.xml><?xml version="1.0" encoding="utf-8"?>
<ds:datastoreItem xmlns:ds="http://schemas.openxmlformats.org/officeDocument/2006/customXml" ds:itemID="{30273A57-16DD-42AA-8581-03783877CD11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25547</TotalTime>
  <Words>1135</Words>
  <Application>Microsoft Office PowerPoint</Application>
  <PresentationFormat>On-screen Show (4:3)</PresentationFormat>
  <Paragraphs>187</Paragraphs>
  <Slides>37</Slides>
  <Notes>7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Century Schoolbook</vt:lpstr>
      <vt:lpstr>Lato</vt:lpstr>
      <vt:lpstr>roboto</vt:lpstr>
      <vt:lpstr>Wingdings</vt:lpstr>
      <vt:lpstr>Wingdings 2</vt:lpstr>
      <vt:lpstr>Oriel</vt:lpstr>
      <vt:lpstr>Equation</vt:lpstr>
      <vt:lpstr>19CSE305: MACHINE LEARNING  </vt:lpstr>
      <vt:lpstr>Support Vector Machines(SVM)  </vt:lpstr>
      <vt:lpstr>PowerPoint Presentation</vt:lpstr>
      <vt:lpstr> Contd…  </vt:lpstr>
      <vt:lpstr>If it is just a line, why do we talk about a linear model?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Support Vector Classifier</vt:lpstr>
      <vt:lpstr>Soft Margin</vt:lpstr>
      <vt:lpstr>Soft Margin</vt:lpstr>
      <vt:lpstr>Support Vectors</vt:lpstr>
      <vt:lpstr>Support Vector Classifier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Support Vector Machines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19CSE202  Database Management Systems  (DBMS)</dc:title>
  <dc:creator>USER</dc:creator>
  <cp:lastModifiedBy>Sikha O K</cp:lastModifiedBy>
  <cp:revision>515</cp:revision>
  <dcterms:created xsi:type="dcterms:W3CDTF">2006-08-16T00:00:00Z</dcterms:created>
  <dcterms:modified xsi:type="dcterms:W3CDTF">2021-10-21T18:38:02Z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0x01010038432E31F2FB9B44B860B4B885E92693</vt:lpwstr>
  </property>
</Properties>
</file>